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6" r:id="rId10"/>
    <p:sldId id="265" r:id="rId11"/>
    <p:sldId id="267" r:id="rId12"/>
    <p:sldId id="268" r:id="rId13"/>
    <p:sldId id="269" r:id="rId14"/>
    <p:sldId id="270" r:id="rId15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8" d="100"/>
          <a:sy n="88" d="100"/>
        </p:scale>
        <p:origin x="67" y="1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6FFC-C70C-4620-9505-2F6ADFF98B8F}" type="datetimeFigureOut">
              <a:rPr lang="zh-CN" altLang="en-US" smtClean="0"/>
              <a:t>2023/10/24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6821F-5CF5-4456-95B8-FA895566781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6FFC-C70C-4620-9505-2F6ADFF98B8F}" type="datetimeFigureOut">
              <a:rPr lang="zh-CN" altLang="en-US" smtClean="0"/>
              <a:t>2023/10/24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6821F-5CF5-4456-95B8-FA895566781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6FFC-C70C-4620-9505-2F6ADFF98B8F}" type="datetimeFigureOut">
              <a:rPr lang="zh-CN" altLang="en-US" smtClean="0"/>
              <a:t>2023/10/24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6821F-5CF5-4456-95B8-FA895566781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6FFC-C70C-4620-9505-2F6ADFF98B8F}" type="datetimeFigureOut">
              <a:rPr lang="zh-CN" altLang="en-US" smtClean="0"/>
              <a:t>2023/10/24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6821F-5CF5-4456-95B8-FA895566781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6FFC-C70C-4620-9505-2F6ADFF98B8F}" type="datetimeFigureOut">
              <a:rPr lang="zh-CN" altLang="en-US" smtClean="0"/>
              <a:t>2023/10/24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6821F-5CF5-4456-95B8-FA895566781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6FFC-C70C-4620-9505-2F6ADFF98B8F}" type="datetimeFigureOut">
              <a:rPr lang="zh-CN" altLang="en-US" smtClean="0"/>
              <a:t>2023/10/24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6821F-5CF5-4456-95B8-FA895566781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6FFC-C70C-4620-9505-2F6ADFF98B8F}" type="datetimeFigureOut">
              <a:rPr lang="zh-CN" altLang="en-US" smtClean="0"/>
              <a:t>2023/10/24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6821F-5CF5-4456-95B8-FA895566781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6FFC-C70C-4620-9505-2F6ADFF98B8F}" type="datetimeFigureOut">
              <a:rPr lang="zh-CN" altLang="en-US" smtClean="0"/>
              <a:t>2023/10/24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6821F-5CF5-4456-95B8-FA895566781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6FFC-C70C-4620-9505-2F6ADFF98B8F}" type="datetimeFigureOut">
              <a:rPr lang="zh-CN" altLang="en-US" smtClean="0"/>
              <a:t>2023/10/24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6821F-5CF5-4456-95B8-FA895566781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6FFC-C70C-4620-9505-2F6ADFF98B8F}" type="datetimeFigureOut">
              <a:rPr lang="zh-CN" altLang="en-US" smtClean="0"/>
              <a:t>2023/10/24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6821F-5CF5-4456-95B8-FA895566781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6FFC-C70C-4620-9505-2F6ADFF98B8F}" type="datetimeFigureOut">
              <a:rPr lang="zh-CN" altLang="en-US" smtClean="0"/>
              <a:t>2023/10/24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6821F-5CF5-4456-95B8-FA895566781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A6FFC-C70C-4620-9505-2F6ADFF98B8F}" type="datetimeFigureOut">
              <a:rPr lang="zh-CN" altLang="en-US" smtClean="0"/>
              <a:t>2023/10/24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56821F-5CF5-4456-95B8-FA895566781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40079" y="4526280"/>
            <a:ext cx="7410681" cy="17373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CN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WMS</a:t>
            </a:r>
            <a:r>
              <a:rPr lang="zh-CN" alt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系统操作手册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40080" y="595293"/>
            <a:ext cx="5676637" cy="346395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altLang="zh-CN" sz="1800"/>
              <a:t>                                       2020-01</a:t>
            </a:r>
            <a:endParaRPr lang="en-US" altLang="zh-CN" sz="1800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altLang="zh-CN" sz="1800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altLang="zh-CN" sz="1800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altLang="zh-CN" sz="1800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altLang="zh-CN" sz="1800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altLang="zh-CN" sz="1800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zh-CN" altLang="en-US" sz="1800" dirty="0"/>
              <a:t>本手册版权归</a:t>
            </a:r>
            <a:r>
              <a:rPr lang="en-US" altLang="zh-CN" sz="1800" dirty="0"/>
              <a:t>JEEWMS</a:t>
            </a:r>
            <a:r>
              <a:rPr lang="zh-CN" altLang="en-US" sz="1800" dirty="0"/>
              <a:t>所有</a:t>
            </a:r>
            <a:endParaRPr lang="en-US" altLang="zh-CN" sz="1800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zh-CN" altLang="en-US" sz="1800" dirty="0"/>
              <a:t>开源地址：</a:t>
            </a:r>
            <a:r>
              <a:rPr lang="en-US" altLang="zh-CN" sz="1800" dirty="0"/>
              <a:t>https://gitee.com/erzhongxmu/jeewms</a:t>
            </a:r>
            <a:endParaRPr lang="zh-CN" altLang="en-US" sz="1800" dirty="0"/>
          </a:p>
        </p:txBody>
      </p:sp>
      <p:sp>
        <p:nvSpPr>
          <p:cNvPr id="10" name="Freeform: Shap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492113" y="0"/>
            <a:ext cx="5699887" cy="4059244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Straight Connector 11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 rot="16200000">
            <a:off x="1508760" y="3431556"/>
            <a:ext cx="0" cy="1737360"/>
          </a:xfrm>
          <a:prstGeom prst="line">
            <a:avLst/>
          </a:prstGeom>
          <a:ln w="1905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8732897" y="5004581"/>
            <a:ext cx="962395" cy="96239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0463725" y="4865965"/>
            <a:ext cx="293695" cy="29369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0"/>
            <a:ext cx="3516198" cy="889311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登陆方式</a:t>
            </a:r>
          </a:p>
        </p:txBody>
      </p:sp>
      <p:sp>
        <p:nvSpPr>
          <p:cNvPr id="6" name="副标题 5"/>
          <p:cNvSpPr>
            <a:spLocks noGrp="1"/>
          </p:cNvSpPr>
          <p:nvPr>
            <p:ph type="subTitle" idx="1"/>
          </p:nvPr>
        </p:nvSpPr>
        <p:spPr>
          <a:xfrm>
            <a:off x="1655975" y="1443300"/>
            <a:ext cx="9144000" cy="1655762"/>
          </a:xfrm>
        </p:spPr>
        <p:txBody>
          <a:bodyPr/>
          <a:lstStyle/>
          <a:p>
            <a:pPr algn="l"/>
            <a:r>
              <a:rPr lang="zh-CN" altLang="en-US" dirty="0"/>
              <a:t>地址：</a:t>
            </a:r>
            <a:r>
              <a:rPr lang="en-US" altLang="zh-CN" dirty="0"/>
              <a:t>http://119.91.141.42:8080/jeewm</a:t>
            </a:r>
          </a:p>
          <a:p>
            <a:pPr algn="l"/>
            <a:r>
              <a:rPr lang="zh-CN" altLang="en-US" dirty="0"/>
              <a:t>用户名：</a:t>
            </a:r>
            <a:r>
              <a:rPr lang="en-US" altLang="zh-CN" dirty="0">
                <a:solidFill>
                  <a:srgbClr val="FF0000"/>
                </a:solidFill>
              </a:rPr>
              <a:t>admin</a:t>
            </a:r>
          </a:p>
          <a:p>
            <a:pPr algn="l"/>
            <a:r>
              <a:rPr lang="zh-CN" altLang="en-US" dirty="0"/>
              <a:t>密码：</a:t>
            </a:r>
            <a:r>
              <a:rPr lang="en-US" altLang="zh-CN" dirty="0"/>
              <a:t>llg123</a:t>
            </a:r>
          </a:p>
          <a:p>
            <a:endParaRPr lang="zh-CN" altLang="en-US" dirty="0"/>
          </a:p>
        </p:txBody>
      </p:sp>
      <p:sp>
        <p:nvSpPr>
          <p:cNvPr id="8" name="副标题 5"/>
          <p:cNvSpPr txBox="1"/>
          <p:nvPr/>
        </p:nvSpPr>
        <p:spPr>
          <a:xfrm>
            <a:off x="1758099" y="3861028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3400" dirty="0"/>
              <a:t>浏览器支持：</a:t>
            </a:r>
            <a:endParaRPr lang="en-US" altLang="zh-CN" sz="3400" dirty="0"/>
          </a:p>
          <a:p>
            <a:pPr algn="l"/>
            <a:br>
              <a:rPr lang="en-US" altLang="zh-CN" sz="3400" dirty="0"/>
            </a:br>
            <a:r>
              <a:rPr lang="en-US" altLang="zh-CN" sz="3400" dirty="0"/>
              <a:t>1</a:t>
            </a:r>
            <a:r>
              <a:rPr lang="zh-CN" altLang="en-US" sz="3400" dirty="0"/>
              <a:t>，建议</a:t>
            </a:r>
            <a:r>
              <a:rPr lang="en-US" altLang="zh-CN" sz="3400" dirty="0"/>
              <a:t>CHROME</a:t>
            </a:r>
          </a:p>
          <a:p>
            <a:pPr algn="l"/>
            <a:endParaRPr lang="en-US" altLang="zh-CN" sz="3400" dirty="0"/>
          </a:p>
          <a:p>
            <a:pPr algn="l"/>
            <a:r>
              <a:rPr lang="en-US" altLang="zh-CN" sz="3400" dirty="0"/>
              <a:t>2</a:t>
            </a:r>
            <a:r>
              <a:rPr lang="zh-CN" altLang="en-US" sz="3400" dirty="0"/>
              <a:t>，</a:t>
            </a:r>
            <a:r>
              <a:rPr lang="en-US" altLang="zh-CN" sz="3400" dirty="0" err="1"/>
              <a:t>firefox</a:t>
            </a:r>
            <a:r>
              <a:rPr lang="zh-CN" altLang="en-US" sz="3400" dirty="0"/>
              <a:t>也可以 </a:t>
            </a:r>
            <a:endParaRPr lang="en-US" altLang="zh-CN" sz="3400" dirty="0"/>
          </a:p>
          <a:p>
            <a:pPr algn="l"/>
            <a:r>
              <a:rPr lang="en-US" altLang="zh-CN" sz="3400" dirty="0"/>
              <a:t> </a:t>
            </a:r>
          </a:p>
          <a:p>
            <a:pPr algn="l"/>
            <a:endParaRPr lang="en-US" altLang="zh-CN" dirty="0"/>
          </a:p>
          <a:p>
            <a:pPr algn="l"/>
            <a:endParaRPr lang="zh-CN" altLang="en-US" dirty="0"/>
          </a:p>
        </p:txBody>
      </p:sp>
      <p:pic>
        <p:nvPicPr>
          <p:cNvPr id="1026" name="Picture 2" descr="https://ss1.bdstatic.com/70cFvXSh_Q1YnxGkpoWK1HF6hhy/it/u=2079954912,2197228213&amp;fm=27&amp;gp=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946" y="4154496"/>
            <a:ext cx="535805" cy="53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s0.bdstatic.com/70cFvHSh_Q1YnxGkpoWK1HF6hhy/it/u=1997299269,3213212605&amp;fm=27&amp;gp=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4793" y="4823161"/>
            <a:ext cx="535805" cy="535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6006033" y="3361526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1,</a:t>
            </a:r>
            <a:r>
              <a:rPr lang="zh-CN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所有的</a:t>
            </a:r>
            <a:r>
              <a:rPr lang="en-US" altLang="zh-CN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EXCEL</a:t>
            </a:r>
            <a:r>
              <a:rPr lang="zh-CN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导入都用文本的形式</a:t>
            </a:r>
            <a:r>
              <a:rPr lang="en-US" altLang="zh-CN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;</a:t>
            </a:r>
            <a:r>
              <a:rPr lang="zh-CN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不能用公式</a:t>
            </a:r>
            <a:r>
              <a:rPr lang="en-US" altLang="zh-CN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;EXCEL</a:t>
            </a:r>
            <a:r>
              <a:rPr lang="zh-CN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转文本方法，查看是否是文本的方法（数字单元格有绿色的标志）</a:t>
            </a:r>
            <a:endParaRPr lang="en-US" altLang="zh-CN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2,chrome</a:t>
            </a:r>
            <a:r>
              <a:rPr lang="zh-CN" altLang="en-US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设置</a:t>
            </a:r>
            <a:endParaRPr lang="zh-CN" altLang="en-US" dirty="0"/>
          </a:p>
        </p:txBody>
      </p:sp>
      <p:pic>
        <p:nvPicPr>
          <p:cNvPr id="5" name="图片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998" y="4421702"/>
            <a:ext cx="2837679" cy="2051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746628" y="1783959"/>
            <a:ext cx="4645250" cy="2889114"/>
          </a:xfrm>
        </p:spPr>
        <p:txBody>
          <a:bodyPr anchor="b">
            <a:normAutofit/>
          </a:bodyPr>
          <a:lstStyle/>
          <a:p>
            <a:pPr algn="l"/>
            <a:r>
              <a:rPr lang="zh-CN" altLang="en-US">
                <a:solidFill>
                  <a:schemeClr val="bg1"/>
                </a:solidFill>
              </a:rPr>
              <a:t>基础数据</a:t>
            </a:r>
            <a:r>
              <a:rPr lang="en-US" altLang="zh-CN">
                <a:solidFill>
                  <a:schemeClr val="bg1"/>
                </a:solidFill>
              </a:rPr>
              <a:t>-</a:t>
            </a:r>
            <a:r>
              <a:rPr lang="zh-CN" altLang="en-US">
                <a:solidFill>
                  <a:schemeClr val="bg1"/>
                </a:solidFill>
              </a:rPr>
              <a:t>客户</a:t>
            </a:r>
          </a:p>
        </p:txBody>
      </p:sp>
      <p:sp>
        <p:nvSpPr>
          <p:cNvPr id="10" name="副标题 5"/>
          <p:cNvSpPr>
            <a:spLocks noGrp="1"/>
          </p:cNvSpPr>
          <p:nvPr>
            <p:ph type="subTitle" idx="1"/>
          </p:nvPr>
        </p:nvSpPr>
        <p:spPr>
          <a:xfrm>
            <a:off x="6746627" y="4750893"/>
            <a:ext cx="4645250" cy="1147863"/>
          </a:xfrm>
        </p:spPr>
        <p:txBody>
          <a:bodyPr anchor="t">
            <a:normAutofit/>
          </a:bodyPr>
          <a:lstStyle/>
          <a:p>
            <a:pPr algn="l"/>
            <a:r>
              <a:rPr lang="zh-CN" altLang="en-US" sz="2000">
                <a:solidFill>
                  <a:schemeClr val="bg1"/>
                </a:solidFill>
              </a:rPr>
              <a:t>可以维护货主（三方物流）或工厂（生产物流）</a:t>
            </a:r>
            <a:endParaRPr lang="en-US" altLang="zh-CN" sz="2000">
              <a:solidFill>
                <a:schemeClr val="bg1"/>
              </a:solidFill>
            </a:endParaRPr>
          </a:p>
          <a:p>
            <a:pPr algn="l"/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73" name="Freeform: Shape 7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Freeform: Shape 7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4" name="图片 1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9382" y="1404067"/>
            <a:ext cx="4047843" cy="2681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46351" y="433545"/>
            <a:ext cx="11139854" cy="930447"/>
          </a:xfrm>
        </p:spPr>
        <p:txBody>
          <a:bodyPr>
            <a:normAutofit/>
          </a:bodyPr>
          <a:lstStyle/>
          <a:p>
            <a:r>
              <a:rPr lang="zh-CN" altLang="en-US" sz="5400">
                <a:solidFill>
                  <a:srgbClr val="FFFFFF"/>
                </a:solidFill>
              </a:rPr>
              <a:t>基础数据</a:t>
            </a:r>
            <a:r>
              <a:rPr lang="en-US" altLang="zh-CN" sz="5400">
                <a:solidFill>
                  <a:srgbClr val="FFFFFF"/>
                </a:solidFill>
              </a:rPr>
              <a:t>-</a:t>
            </a:r>
            <a:r>
              <a:rPr lang="zh-CN" altLang="en-US" sz="5400">
                <a:solidFill>
                  <a:srgbClr val="FFFFFF"/>
                </a:solidFill>
              </a:rPr>
              <a:t>商品或物料</a:t>
            </a:r>
          </a:p>
        </p:txBody>
      </p:sp>
      <p:sp>
        <p:nvSpPr>
          <p:cNvPr id="10" name="副标题 5"/>
          <p:cNvSpPr>
            <a:spLocks noGrp="1"/>
          </p:cNvSpPr>
          <p:nvPr>
            <p:ph type="subTitle" idx="1"/>
          </p:nvPr>
        </p:nvSpPr>
        <p:spPr>
          <a:xfrm>
            <a:off x="1544278" y="1645723"/>
            <a:ext cx="9144000" cy="420001"/>
          </a:xfrm>
        </p:spPr>
        <p:txBody>
          <a:bodyPr>
            <a:normAutofit/>
          </a:bodyPr>
          <a:lstStyle/>
          <a:p>
            <a:r>
              <a:rPr lang="zh-CN" altLang="en-US" sz="2000">
                <a:solidFill>
                  <a:srgbClr val="FF643E"/>
                </a:solidFill>
              </a:rPr>
              <a:t>商品编码和拆零单位和数量一定要有</a:t>
            </a:r>
          </a:p>
        </p:txBody>
      </p:sp>
      <p:cxnSp>
        <p:nvCxnSpPr>
          <p:cNvPr id="74" name="Straight Connector 73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图片 1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567" y="2611544"/>
            <a:ext cx="5455917" cy="3628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cxnSp>
        <p:nvCxnSpPr>
          <p:cNvPr id="76" name="Straight Connector 75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9" name="图片 1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45073" y="3307174"/>
            <a:ext cx="5455917" cy="223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tangle 13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46351" y="433545"/>
            <a:ext cx="11139854" cy="930447"/>
          </a:xfrm>
        </p:spPr>
        <p:txBody>
          <a:bodyPr>
            <a:normAutofit/>
          </a:bodyPr>
          <a:lstStyle/>
          <a:p>
            <a:r>
              <a:rPr lang="zh-CN" altLang="en-US" sz="5400">
                <a:solidFill>
                  <a:srgbClr val="FFFFFF"/>
                </a:solidFill>
              </a:rPr>
              <a:t>基础数据</a:t>
            </a:r>
            <a:r>
              <a:rPr lang="en-US" altLang="zh-CN" sz="5400">
                <a:solidFill>
                  <a:srgbClr val="FFFFFF"/>
                </a:solidFill>
              </a:rPr>
              <a:t>-</a:t>
            </a:r>
            <a:r>
              <a:rPr lang="zh-CN" altLang="en-US" sz="5400">
                <a:solidFill>
                  <a:srgbClr val="FFFFFF"/>
                </a:solidFill>
              </a:rPr>
              <a:t>储位</a:t>
            </a:r>
          </a:p>
        </p:txBody>
      </p:sp>
      <p:sp>
        <p:nvSpPr>
          <p:cNvPr id="10" name="副标题 5"/>
          <p:cNvSpPr>
            <a:spLocks noGrp="1"/>
          </p:cNvSpPr>
          <p:nvPr>
            <p:ph type="subTitle" idx="1"/>
          </p:nvPr>
        </p:nvSpPr>
        <p:spPr>
          <a:xfrm>
            <a:off x="1544278" y="1645723"/>
            <a:ext cx="9144000" cy="420001"/>
          </a:xfrm>
        </p:spPr>
        <p:txBody>
          <a:bodyPr>
            <a:normAutofit/>
          </a:bodyPr>
          <a:lstStyle/>
          <a:p>
            <a:r>
              <a:rPr lang="zh-CN" altLang="en-US" sz="2000">
                <a:solidFill>
                  <a:srgbClr val="FF6A45"/>
                </a:solidFill>
              </a:rPr>
              <a:t>储位</a:t>
            </a:r>
          </a:p>
        </p:txBody>
      </p:sp>
      <p:cxnSp>
        <p:nvCxnSpPr>
          <p:cNvPr id="138" name="Straight Connector 137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图片 1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567" y="2584265"/>
            <a:ext cx="5455917" cy="3682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0" name="Straight Connector 139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图片 1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45073" y="3150316"/>
            <a:ext cx="5455917" cy="2550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46351" y="433545"/>
            <a:ext cx="11139854" cy="930447"/>
          </a:xfrm>
        </p:spPr>
        <p:txBody>
          <a:bodyPr>
            <a:normAutofit/>
          </a:bodyPr>
          <a:lstStyle/>
          <a:p>
            <a:r>
              <a:rPr lang="zh-CN" altLang="en-US" sz="5400">
                <a:solidFill>
                  <a:srgbClr val="FFFFFF"/>
                </a:solidFill>
              </a:rPr>
              <a:t>进货管理</a:t>
            </a:r>
            <a:r>
              <a:rPr lang="en-US" altLang="zh-CN" sz="5400">
                <a:solidFill>
                  <a:srgbClr val="FFFFFF"/>
                </a:solidFill>
              </a:rPr>
              <a:t>-</a:t>
            </a:r>
            <a:r>
              <a:rPr lang="zh-CN" altLang="en-US" sz="5400">
                <a:solidFill>
                  <a:srgbClr val="FFFFFF"/>
                </a:solidFill>
              </a:rPr>
              <a:t>进货通知</a:t>
            </a:r>
          </a:p>
        </p:txBody>
      </p:sp>
      <p:sp>
        <p:nvSpPr>
          <p:cNvPr id="10" name="副标题 5"/>
          <p:cNvSpPr>
            <a:spLocks noGrp="1"/>
          </p:cNvSpPr>
          <p:nvPr>
            <p:ph type="subTitle" idx="1"/>
          </p:nvPr>
        </p:nvSpPr>
        <p:spPr>
          <a:xfrm>
            <a:off x="1544278" y="1645723"/>
            <a:ext cx="9144000" cy="420001"/>
          </a:xfrm>
        </p:spPr>
        <p:txBody>
          <a:bodyPr>
            <a:normAutofit/>
          </a:bodyPr>
          <a:lstStyle/>
          <a:p>
            <a:r>
              <a:rPr lang="zh-CN" altLang="en-US" sz="2000">
                <a:solidFill>
                  <a:srgbClr val="F7A63A"/>
                </a:solidFill>
              </a:rPr>
              <a:t>货物验收和上架来源指令</a:t>
            </a:r>
          </a:p>
        </p:txBody>
      </p:sp>
      <p:cxnSp>
        <p:nvCxnSpPr>
          <p:cNvPr id="74" name="Straight Connector 73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图片 13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567" y="3109396"/>
            <a:ext cx="5455917" cy="263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6" name="Straight Connector 75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3" name="图片 13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45073" y="3532230"/>
            <a:ext cx="5455917" cy="178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46351" y="433545"/>
            <a:ext cx="11139854" cy="930447"/>
          </a:xfrm>
        </p:spPr>
        <p:txBody>
          <a:bodyPr>
            <a:normAutofit/>
          </a:bodyPr>
          <a:lstStyle/>
          <a:p>
            <a:r>
              <a:rPr lang="zh-CN" altLang="en-US" sz="5400">
                <a:solidFill>
                  <a:srgbClr val="FFFFFF"/>
                </a:solidFill>
              </a:rPr>
              <a:t>进货管理</a:t>
            </a:r>
            <a:r>
              <a:rPr lang="en-US" altLang="zh-CN" sz="5400">
                <a:solidFill>
                  <a:srgbClr val="FFFFFF"/>
                </a:solidFill>
              </a:rPr>
              <a:t>-</a:t>
            </a:r>
            <a:r>
              <a:rPr lang="zh-CN" altLang="en-US" sz="5400">
                <a:solidFill>
                  <a:srgbClr val="FFFFFF"/>
                </a:solidFill>
              </a:rPr>
              <a:t>进货验收</a:t>
            </a:r>
          </a:p>
        </p:txBody>
      </p:sp>
      <p:sp>
        <p:nvSpPr>
          <p:cNvPr id="10" name="副标题 5"/>
          <p:cNvSpPr>
            <a:spLocks noGrp="1"/>
          </p:cNvSpPr>
          <p:nvPr>
            <p:ph type="subTitle" idx="1"/>
          </p:nvPr>
        </p:nvSpPr>
        <p:spPr>
          <a:xfrm>
            <a:off x="1544278" y="1645723"/>
            <a:ext cx="9144000" cy="420001"/>
          </a:xfrm>
        </p:spPr>
        <p:txBody>
          <a:bodyPr>
            <a:normAutofit/>
          </a:bodyPr>
          <a:lstStyle/>
          <a:p>
            <a:r>
              <a:rPr lang="en-US" altLang="zh-CN" sz="2000">
                <a:solidFill>
                  <a:srgbClr val="5FDBF9"/>
                </a:solidFill>
              </a:rPr>
              <a:t>Web</a:t>
            </a:r>
            <a:r>
              <a:rPr lang="zh-CN" altLang="en-US" sz="2000">
                <a:solidFill>
                  <a:srgbClr val="5FDBF9"/>
                </a:solidFill>
              </a:rPr>
              <a:t>和</a:t>
            </a:r>
            <a:r>
              <a:rPr lang="en-US" altLang="zh-CN" sz="2000">
                <a:solidFill>
                  <a:srgbClr val="5FDBF9"/>
                </a:solidFill>
              </a:rPr>
              <a:t>PDA</a:t>
            </a:r>
            <a:r>
              <a:rPr lang="zh-CN" altLang="en-US" sz="2000">
                <a:solidFill>
                  <a:srgbClr val="5FDBF9"/>
                </a:solidFill>
              </a:rPr>
              <a:t>都可操作</a:t>
            </a:r>
          </a:p>
        </p:txBody>
      </p:sp>
      <p:cxnSp>
        <p:nvCxnSpPr>
          <p:cNvPr id="74" name="Straight Connector 73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7" name="图片 1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567" y="2952539"/>
            <a:ext cx="5455917" cy="2946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cxnSp>
        <p:nvCxnSpPr>
          <p:cNvPr id="76" name="Straight Connector 75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图片 1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45073" y="3116217"/>
            <a:ext cx="5455917" cy="2618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46351" y="433545"/>
            <a:ext cx="11139854" cy="930447"/>
          </a:xfrm>
        </p:spPr>
        <p:txBody>
          <a:bodyPr>
            <a:normAutofit/>
          </a:bodyPr>
          <a:lstStyle/>
          <a:p>
            <a:r>
              <a:rPr lang="zh-CN" altLang="en-US" sz="5400">
                <a:solidFill>
                  <a:srgbClr val="FFFFFF"/>
                </a:solidFill>
              </a:rPr>
              <a:t>进货管理</a:t>
            </a:r>
            <a:r>
              <a:rPr lang="en-US" altLang="zh-CN" sz="5400">
                <a:solidFill>
                  <a:srgbClr val="FFFFFF"/>
                </a:solidFill>
              </a:rPr>
              <a:t>-</a:t>
            </a:r>
            <a:r>
              <a:rPr lang="zh-CN" altLang="en-US" sz="5400">
                <a:solidFill>
                  <a:srgbClr val="FFFFFF"/>
                </a:solidFill>
              </a:rPr>
              <a:t>进货上架</a:t>
            </a:r>
          </a:p>
        </p:txBody>
      </p:sp>
      <p:sp>
        <p:nvSpPr>
          <p:cNvPr id="10" name="副标题 5"/>
          <p:cNvSpPr>
            <a:spLocks noGrp="1"/>
          </p:cNvSpPr>
          <p:nvPr>
            <p:ph type="subTitle" idx="1"/>
          </p:nvPr>
        </p:nvSpPr>
        <p:spPr>
          <a:xfrm>
            <a:off x="1544278" y="1645723"/>
            <a:ext cx="9144000" cy="420001"/>
          </a:xfrm>
        </p:spPr>
        <p:txBody>
          <a:bodyPr>
            <a:normAutofit/>
          </a:bodyPr>
          <a:lstStyle/>
          <a:p>
            <a:r>
              <a:rPr lang="en-US" altLang="zh-CN" sz="2000">
                <a:solidFill>
                  <a:srgbClr val="2ED1EA"/>
                </a:solidFill>
              </a:rPr>
              <a:t>Web</a:t>
            </a:r>
            <a:r>
              <a:rPr lang="zh-CN" altLang="en-US" sz="2000">
                <a:solidFill>
                  <a:srgbClr val="2ED1EA"/>
                </a:solidFill>
              </a:rPr>
              <a:t>和</a:t>
            </a:r>
            <a:r>
              <a:rPr lang="en-US" altLang="zh-CN" sz="2000">
                <a:solidFill>
                  <a:srgbClr val="2ED1EA"/>
                </a:solidFill>
              </a:rPr>
              <a:t>PDA</a:t>
            </a:r>
            <a:r>
              <a:rPr lang="zh-CN" altLang="en-US" sz="2000">
                <a:solidFill>
                  <a:srgbClr val="2ED1EA"/>
                </a:solidFill>
              </a:rPr>
              <a:t>都可操作</a:t>
            </a:r>
          </a:p>
        </p:txBody>
      </p:sp>
      <p:cxnSp>
        <p:nvCxnSpPr>
          <p:cNvPr id="74" name="Straight Connector 73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1" name="图片 14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567" y="2645644"/>
            <a:ext cx="5455917" cy="355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6" name="Straight Connector 75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图片 14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45073" y="3259435"/>
            <a:ext cx="5455917" cy="233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46351" y="433545"/>
            <a:ext cx="11139854" cy="930447"/>
          </a:xfrm>
        </p:spPr>
        <p:txBody>
          <a:bodyPr>
            <a:normAutofit/>
          </a:bodyPr>
          <a:lstStyle/>
          <a:p>
            <a:r>
              <a:rPr lang="zh-CN" altLang="en-US" sz="5400">
                <a:solidFill>
                  <a:srgbClr val="FFFFFF"/>
                </a:solidFill>
              </a:rPr>
              <a:t>出货管理</a:t>
            </a:r>
            <a:r>
              <a:rPr lang="en-US" altLang="zh-CN" sz="5400">
                <a:solidFill>
                  <a:srgbClr val="FFFFFF"/>
                </a:solidFill>
              </a:rPr>
              <a:t>-</a:t>
            </a:r>
            <a:r>
              <a:rPr lang="zh-CN" altLang="en-US" sz="5400">
                <a:solidFill>
                  <a:srgbClr val="FFFFFF"/>
                </a:solidFill>
              </a:rPr>
              <a:t>出货通知</a:t>
            </a:r>
          </a:p>
        </p:txBody>
      </p:sp>
      <p:sp>
        <p:nvSpPr>
          <p:cNvPr id="10" name="副标题 5"/>
          <p:cNvSpPr>
            <a:spLocks noGrp="1"/>
          </p:cNvSpPr>
          <p:nvPr>
            <p:ph type="subTitle" idx="1"/>
          </p:nvPr>
        </p:nvSpPr>
        <p:spPr>
          <a:xfrm>
            <a:off x="1544278" y="1645723"/>
            <a:ext cx="9144000" cy="420001"/>
          </a:xfrm>
        </p:spPr>
        <p:txBody>
          <a:bodyPr>
            <a:normAutofit/>
          </a:bodyPr>
          <a:lstStyle/>
          <a:p>
            <a:r>
              <a:rPr lang="zh-CN" altLang="en-US" sz="2000">
                <a:solidFill>
                  <a:srgbClr val="2FDAEF"/>
                </a:solidFill>
              </a:rPr>
              <a:t>下架指令</a:t>
            </a:r>
          </a:p>
        </p:txBody>
      </p:sp>
      <p:cxnSp>
        <p:nvCxnSpPr>
          <p:cNvPr id="74" name="Straight Connector 73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图片 16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567" y="3300354"/>
            <a:ext cx="5455917" cy="2250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6" name="Straight Connector 75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5" name="图片 16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45073" y="3436751"/>
            <a:ext cx="5455917" cy="197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378068" y="34348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26073" y="466578"/>
            <a:ext cx="11139854" cy="930447"/>
          </a:xfrm>
        </p:spPr>
        <p:txBody>
          <a:bodyPr>
            <a:normAutofit/>
          </a:bodyPr>
          <a:lstStyle/>
          <a:p>
            <a:r>
              <a:rPr lang="zh-CN" altLang="en-US" sz="5400">
                <a:solidFill>
                  <a:srgbClr val="FFFFFF"/>
                </a:solidFill>
              </a:rPr>
              <a:t>出货管理</a:t>
            </a:r>
            <a:r>
              <a:rPr lang="en-US" altLang="zh-CN" sz="5400">
                <a:solidFill>
                  <a:srgbClr val="FFFFFF"/>
                </a:solidFill>
              </a:rPr>
              <a:t>-</a:t>
            </a:r>
            <a:r>
              <a:rPr lang="zh-CN" altLang="en-US" sz="5400">
                <a:solidFill>
                  <a:srgbClr val="FFFFFF"/>
                </a:solidFill>
              </a:rPr>
              <a:t>任务确认</a:t>
            </a:r>
          </a:p>
        </p:txBody>
      </p:sp>
      <p:sp>
        <p:nvSpPr>
          <p:cNvPr id="10" name="副标题 5"/>
          <p:cNvSpPr>
            <a:spLocks noGrp="1"/>
          </p:cNvSpPr>
          <p:nvPr>
            <p:ph type="subTitle" idx="1"/>
          </p:nvPr>
        </p:nvSpPr>
        <p:spPr>
          <a:xfrm>
            <a:off x="1524000" y="1525638"/>
            <a:ext cx="9144000" cy="420001"/>
          </a:xfrm>
        </p:spPr>
        <p:txBody>
          <a:bodyPr>
            <a:normAutofit/>
          </a:bodyPr>
          <a:lstStyle/>
          <a:p>
            <a:r>
              <a:rPr lang="zh-CN" altLang="en-US" sz="2000">
                <a:solidFill>
                  <a:srgbClr val="95DAF6"/>
                </a:solidFill>
              </a:rPr>
              <a:t>对系统自动运行任务进行确认</a:t>
            </a:r>
          </a:p>
        </p:txBody>
      </p:sp>
      <p:cxnSp>
        <p:nvCxnSpPr>
          <p:cNvPr id="17" name="Straight Connector 16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2209800" y="144863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942288"/>
            <a:ext cx="11496821" cy="313288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378068" y="34348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26073" y="466578"/>
            <a:ext cx="11139854" cy="930447"/>
          </a:xfrm>
        </p:spPr>
        <p:txBody>
          <a:bodyPr>
            <a:normAutofit/>
          </a:bodyPr>
          <a:lstStyle/>
          <a:p>
            <a:r>
              <a:rPr lang="zh-CN" altLang="en-US" sz="5400">
                <a:solidFill>
                  <a:srgbClr val="FFFFFF"/>
                </a:solidFill>
              </a:rPr>
              <a:t>出货管理</a:t>
            </a:r>
            <a:r>
              <a:rPr lang="en-US" altLang="zh-CN" sz="5400">
                <a:solidFill>
                  <a:srgbClr val="FFFFFF"/>
                </a:solidFill>
              </a:rPr>
              <a:t>-</a:t>
            </a:r>
            <a:r>
              <a:rPr lang="zh-CN" altLang="en-US" sz="5400">
                <a:solidFill>
                  <a:srgbClr val="FFFFFF"/>
                </a:solidFill>
              </a:rPr>
              <a:t>下架</a:t>
            </a:r>
          </a:p>
        </p:txBody>
      </p:sp>
      <p:sp>
        <p:nvSpPr>
          <p:cNvPr id="10" name="副标题 5"/>
          <p:cNvSpPr>
            <a:spLocks noGrp="1"/>
          </p:cNvSpPr>
          <p:nvPr>
            <p:ph type="subTitle" idx="1"/>
          </p:nvPr>
        </p:nvSpPr>
        <p:spPr>
          <a:xfrm>
            <a:off x="1524000" y="1525638"/>
            <a:ext cx="9144000" cy="420001"/>
          </a:xfrm>
        </p:spPr>
        <p:txBody>
          <a:bodyPr>
            <a:normAutofit/>
          </a:bodyPr>
          <a:lstStyle/>
          <a:p>
            <a:r>
              <a:rPr lang="en-US" altLang="zh-CN" sz="2000">
                <a:solidFill>
                  <a:srgbClr val="FFCF90"/>
                </a:solidFill>
              </a:rPr>
              <a:t>Web</a:t>
            </a:r>
            <a:r>
              <a:rPr lang="zh-CN" altLang="en-US" sz="2000">
                <a:solidFill>
                  <a:srgbClr val="FFCF90"/>
                </a:solidFill>
              </a:rPr>
              <a:t>和</a:t>
            </a:r>
            <a:r>
              <a:rPr lang="en-US" altLang="zh-CN" sz="2000">
                <a:solidFill>
                  <a:srgbClr val="FFCF90"/>
                </a:solidFill>
              </a:rPr>
              <a:t>PDA</a:t>
            </a:r>
            <a:r>
              <a:rPr lang="zh-CN" altLang="en-US" sz="2000">
                <a:solidFill>
                  <a:srgbClr val="FFCF90"/>
                </a:solidFill>
              </a:rPr>
              <a:t>都可操作</a:t>
            </a:r>
          </a:p>
        </p:txBody>
      </p:sp>
      <p:cxnSp>
        <p:nvCxnSpPr>
          <p:cNvPr id="17" name="Straight Connector 16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2209800" y="144863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405" y="2509911"/>
            <a:ext cx="9994091" cy="399763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378068" y="34348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26073" y="466578"/>
            <a:ext cx="11139854" cy="930447"/>
          </a:xfrm>
        </p:spPr>
        <p:txBody>
          <a:bodyPr>
            <a:normAutofit/>
          </a:bodyPr>
          <a:lstStyle/>
          <a:p>
            <a:r>
              <a:rPr lang="zh-CN" altLang="en-US" sz="5400">
                <a:solidFill>
                  <a:srgbClr val="FFFFFF"/>
                </a:solidFill>
              </a:rPr>
              <a:t>出货管理</a:t>
            </a:r>
            <a:r>
              <a:rPr lang="en-US" altLang="zh-CN" sz="5400">
                <a:solidFill>
                  <a:srgbClr val="FFFFFF"/>
                </a:solidFill>
              </a:rPr>
              <a:t>-</a:t>
            </a:r>
            <a:r>
              <a:rPr lang="zh-CN" altLang="en-US" sz="5400">
                <a:solidFill>
                  <a:srgbClr val="FFFFFF"/>
                </a:solidFill>
              </a:rPr>
              <a:t>复核</a:t>
            </a:r>
          </a:p>
        </p:txBody>
      </p:sp>
      <p:sp>
        <p:nvSpPr>
          <p:cNvPr id="10" name="副标题 5"/>
          <p:cNvSpPr>
            <a:spLocks noGrp="1"/>
          </p:cNvSpPr>
          <p:nvPr>
            <p:ph type="subTitle" idx="1"/>
          </p:nvPr>
        </p:nvSpPr>
        <p:spPr>
          <a:xfrm>
            <a:off x="1524000" y="1525638"/>
            <a:ext cx="9144000" cy="420001"/>
          </a:xfrm>
        </p:spPr>
        <p:txBody>
          <a:bodyPr>
            <a:normAutofit/>
          </a:bodyPr>
          <a:lstStyle/>
          <a:p>
            <a:r>
              <a:rPr lang="en-US" altLang="zh-CN" sz="2000">
                <a:solidFill>
                  <a:srgbClr val="F3C184"/>
                </a:solidFill>
              </a:rPr>
              <a:t>Web</a:t>
            </a:r>
            <a:r>
              <a:rPr lang="zh-CN" altLang="en-US" sz="2000">
                <a:solidFill>
                  <a:srgbClr val="F3C184"/>
                </a:solidFill>
              </a:rPr>
              <a:t>和</a:t>
            </a:r>
            <a:r>
              <a:rPr lang="en-US" altLang="zh-CN" sz="2000">
                <a:solidFill>
                  <a:srgbClr val="F3C184"/>
                </a:solidFill>
              </a:rPr>
              <a:t>PDA</a:t>
            </a:r>
            <a:r>
              <a:rPr lang="zh-CN" altLang="en-US" sz="2000">
                <a:solidFill>
                  <a:srgbClr val="F3C184"/>
                </a:solidFill>
              </a:rPr>
              <a:t>都可操作，一键复核</a:t>
            </a:r>
          </a:p>
        </p:txBody>
      </p:sp>
      <p:cxnSp>
        <p:nvCxnSpPr>
          <p:cNvPr id="73" name="Straight Connector 72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2209800" y="144863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18" name="图片 17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040" y="2597383"/>
            <a:ext cx="11496821" cy="3822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378068" y="34348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26073" y="466578"/>
            <a:ext cx="11139854" cy="930447"/>
          </a:xfrm>
        </p:spPr>
        <p:txBody>
          <a:bodyPr>
            <a:normAutofit/>
          </a:bodyPr>
          <a:lstStyle/>
          <a:p>
            <a:r>
              <a:rPr lang="zh-CN" altLang="en-US" sz="5400">
                <a:solidFill>
                  <a:srgbClr val="FFFFFF"/>
                </a:solidFill>
              </a:rPr>
              <a:t>出货管理</a:t>
            </a:r>
            <a:r>
              <a:rPr lang="en-US" altLang="zh-CN" sz="5400">
                <a:solidFill>
                  <a:srgbClr val="FFFFFF"/>
                </a:solidFill>
              </a:rPr>
              <a:t>-</a:t>
            </a:r>
            <a:r>
              <a:rPr lang="zh-CN" altLang="en-US" sz="5400">
                <a:solidFill>
                  <a:srgbClr val="FFFFFF"/>
                </a:solidFill>
              </a:rPr>
              <a:t>回单</a:t>
            </a:r>
          </a:p>
        </p:txBody>
      </p:sp>
      <p:sp>
        <p:nvSpPr>
          <p:cNvPr id="10" name="副标题 5"/>
          <p:cNvSpPr>
            <a:spLocks noGrp="1"/>
          </p:cNvSpPr>
          <p:nvPr>
            <p:ph type="subTitle" idx="1"/>
          </p:nvPr>
        </p:nvSpPr>
        <p:spPr>
          <a:xfrm>
            <a:off x="1524000" y="1525638"/>
            <a:ext cx="9144000" cy="420001"/>
          </a:xfrm>
        </p:spPr>
        <p:txBody>
          <a:bodyPr>
            <a:normAutofit/>
          </a:bodyPr>
          <a:lstStyle/>
          <a:p>
            <a:r>
              <a:rPr lang="zh-CN" altLang="en-US" sz="2000">
                <a:solidFill>
                  <a:srgbClr val="EDC084"/>
                </a:solidFill>
              </a:rPr>
              <a:t>如果需要可进行回单操作</a:t>
            </a:r>
          </a:p>
        </p:txBody>
      </p:sp>
      <p:cxnSp>
        <p:nvCxnSpPr>
          <p:cNvPr id="73" name="Straight Connector 72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2209800" y="144863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2" name="图片 17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65348" y="2509911"/>
            <a:ext cx="9406205" cy="3997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0"/>
            <a:ext cx="6294268" cy="889311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报表</a:t>
            </a:r>
            <a:r>
              <a:rPr lang="en-US" altLang="zh-CN" dirty="0"/>
              <a:t>-</a:t>
            </a:r>
            <a:r>
              <a:rPr lang="zh-CN" altLang="en-US" dirty="0"/>
              <a:t>查询类</a:t>
            </a:r>
          </a:p>
        </p:txBody>
      </p:sp>
      <p:sp>
        <p:nvSpPr>
          <p:cNvPr id="10" name="副标题 5"/>
          <p:cNvSpPr>
            <a:spLocks noGrp="1"/>
          </p:cNvSpPr>
          <p:nvPr>
            <p:ph type="subTitle" idx="1"/>
          </p:nvPr>
        </p:nvSpPr>
        <p:spPr>
          <a:xfrm>
            <a:off x="1184635" y="1000240"/>
            <a:ext cx="9144000" cy="1655762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US" altLang="zh-CN" dirty="0"/>
              <a:t>1</a:t>
            </a:r>
            <a:r>
              <a:rPr lang="zh-CN" altLang="en-US" dirty="0"/>
              <a:t>，储位库存</a:t>
            </a:r>
            <a:endParaRPr lang="en-US" altLang="zh-CN" dirty="0"/>
          </a:p>
          <a:p>
            <a:pPr algn="l"/>
            <a:r>
              <a:rPr lang="en-US" altLang="zh-CN" dirty="0"/>
              <a:t>2</a:t>
            </a:r>
            <a:r>
              <a:rPr lang="zh-CN" altLang="en-US" dirty="0"/>
              <a:t>，验收明细</a:t>
            </a:r>
            <a:endParaRPr lang="en-US" altLang="zh-CN" dirty="0"/>
          </a:p>
          <a:p>
            <a:pPr algn="l"/>
            <a:r>
              <a:rPr lang="en-US" altLang="zh-CN" dirty="0"/>
              <a:t>3</a:t>
            </a:r>
            <a:r>
              <a:rPr lang="zh-CN" altLang="en-US" dirty="0"/>
              <a:t>，上架明细</a:t>
            </a:r>
            <a:endParaRPr lang="en-US" altLang="zh-CN" dirty="0"/>
          </a:p>
          <a:p>
            <a:pPr algn="l"/>
            <a:r>
              <a:rPr lang="en-US" altLang="zh-CN" dirty="0"/>
              <a:t>4</a:t>
            </a:r>
            <a:r>
              <a:rPr lang="zh-CN" altLang="en-US" dirty="0"/>
              <a:t>，下架明细</a:t>
            </a:r>
            <a:endParaRPr lang="en-US" altLang="zh-CN" dirty="0"/>
          </a:p>
          <a:p>
            <a:pPr algn="l"/>
            <a:r>
              <a:rPr lang="en-US" altLang="zh-CN" dirty="0"/>
              <a:t>5</a:t>
            </a:r>
            <a:r>
              <a:rPr lang="zh-CN" altLang="en-US" dirty="0"/>
              <a:t>，其他参考系统查看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mM4YjY1N2ZiOGY5YTE5ZDc3NjRhMTYwMDY1NjAxMWYifQ=="/>
  <p:tag name="KSO_WPP_MARK_KEY" val="ad54f38a-c8b8-47be-a23f-490fb11c72a4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249</Words>
  <Application>Microsoft Office PowerPoint</Application>
  <PresentationFormat>宽屏</PresentationFormat>
  <Paragraphs>48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0" baseType="lpstr">
      <vt:lpstr>等线</vt:lpstr>
      <vt:lpstr>等线 Light</vt:lpstr>
      <vt:lpstr>Arial</vt:lpstr>
      <vt:lpstr>Calibri</vt:lpstr>
      <vt:lpstr>Times New Roman</vt:lpstr>
      <vt:lpstr>Office 主题​​</vt:lpstr>
      <vt:lpstr>WMS系统操作手册</vt:lpstr>
      <vt:lpstr>登陆方式</vt:lpstr>
      <vt:lpstr>基础数据-客户</vt:lpstr>
      <vt:lpstr>基础数据-商品或物料</vt:lpstr>
      <vt:lpstr>基础数据-储位</vt:lpstr>
      <vt:lpstr>进货管理-进货通知</vt:lpstr>
      <vt:lpstr>进货管理-进货验收</vt:lpstr>
      <vt:lpstr>进货管理-进货上架</vt:lpstr>
      <vt:lpstr>出货管理-出货通知</vt:lpstr>
      <vt:lpstr>出货管理-任务确认</vt:lpstr>
      <vt:lpstr>出货管理-下架</vt:lpstr>
      <vt:lpstr>出货管理-复核</vt:lpstr>
      <vt:lpstr>出货管理-回单</vt:lpstr>
      <vt:lpstr>报表-查询类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WMS系统操作手册</dc:title>
  <dc:creator>admin</dc:creator>
  <cp:lastModifiedBy>二众 曹</cp:lastModifiedBy>
  <cp:revision>8</cp:revision>
  <dcterms:created xsi:type="dcterms:W3CDTF">2019-07-04T22:52:00Z</dcterms:created>
  <dcterms:modified xsi:type="dcterms:W3CDTF">2023-10-24T15:41:37Z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D49530670DC44A888BC815953E6D509B</vt:lpwstr>
  </property>
  <property fmtid="{D5CDD505-2E9C-101B-9397-08002B2CF9AE}" pid="3" name="KSOProductBuildVer">
    <vt:lpwstr>2052-11.1.0.13703</vt:lpwstr>
  </property>
</Properties>
</file>